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sldIdLst>
    <p:sldId id="259" r:id="rId6"/>
    <p:sldId id="257" r:id="rId7"/>
  </p:sldIdLst>
  <p:sldSz cx="10693400" cy="7562850"/>
  <p:notesSz cx="106934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0AE28C-799A-1E87-28CA-254FF4E42F77}" v="19" dt="2024-01-25T17:20:19.96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19"/>
    <p:restoredTop sz="94675"/>
  </p:normalViewPr>
  <p:slideViewPr>
    <p:cSldViewPr>
      <p:cViewPr varScale="1">
        <p:scale>
          <a:sx n="53" d="100"/>
          <a:sy n="53" d="100"/>
        </p:scale>
        <p:origin x="1692" y="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884795" y="11808"/>
            <a:ext cx="2808604" cy="7546594"/>
          </a:xfrm>
          <a:prstGeom prst="rect">
            <a:avLst/>
          </a:prstGeom>
        </p:spPr>
      </p:pic>
      <p:sp>
        <p:nvSpPr>
          <p:cNvPr id="17" name="bg object 17"/>
          <p:cNvSpPr/>
          <p:nvPr/>
        </p:nvSpPr>
        <p:spPr>
          <a:xfrm>
            <a:off x="6162675" y="1353019"/>
            <a:ext cx="2469515" cy="5818505"/>
          </a:xfrm>
          <a:custGeom>
            <a:avLst/>
            <a:gdLst/>
            <a:ahLst/>
            <a:cxnLst/>
            <a:rect l="l" t="t" r="r" b="b"/>
            <a:pathLst>
              <a:path w="2469515" h="5818505">
                <a:moveTo>
                  <a:pt x="2469515" y="0"/>
                </a:moveTo>
                <a:lnTo>
                  <a:pt x="0" y="0"/>
                </a:lnTo>
                <a:lnTo>
                  <a:pt x="0" y="5818505"/>
                </a:lnTo>
                <a:lnTo>
                  <a:pt x="2469515" y="5818505"/>
                </a:lnTo>
                <a:lnTo>
                  <a:pt x="2469515" y="0"/>
                </a:lnTo>
                <a:close/>
              </a:path>
            </a:pathLst>
          </a:custGeom>
          <a:solidFill>
            <a:srgbClr val="FFFFFF">
              <a:alpha val="79998"/>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200" b="0" i="0">
                <a:solidFill>
                  <a:srgbClr val="77B7FB"/>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0" i="0">
                <a:solidFill>
                  <a:srgbClr val="77B7FB"/>
                </a:solidFill>
                <a:latin typeface="Arial Black"/>
                <a:cs typeface="Arial Black"/>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0" i="0">
                <a:solidFill>
                  <a:srgbClr val="77B7FB"/>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3585845" cy="7559675"/>
          </a:xfrm>
          <a:custGeom>
            <a:avLst/>
            <a:gdLst/>
            <a:ahLst/>
            <a:cxnLst/>
            <a:rect l="l" t="t" r="r" b="b"/>
            <a:pathLst>
              <a:path w="3585845" h="7559675">
                <a:moveTo>
                  <a:pt x="3585845" y="0"/>
                </a:moveTo>
                <a:lnTo>
                  <a:pt x="0" y="0"/>
                </a:lnTo>
                <a:lnTo>
                  <a:pt x="0" y="7559675"/>
                </a:lnTo>
                <a:lnTo>
                  <a:pt x="3585845" y="7559675"/>
                </a:lnTo>
                <a:lnTo>
                  <a:pt x="3585845" y="0"/>
                </a:lnTo>
                <a:close/>
              </a:path>
            </a:pathLst>
          </a:custGeom>
          <a:solidFill>
            <a:srgbClr val="FFE7A9"/>
          </a:solidFill>
        </p:spPr>
        <p:txBody>
          <a:bodyPr wrap="square" lIns="0" tIns="0" rIns="0" bIns="0" rtlCol="0"/>
          <a:lstStyle/>
          <a:p>
            <a:endParaRPr/>
          </a:p>
        </p:txBody>
      </p:sp>
      <p:sp>
        <p:nvSpPr>
          <p:cNvPr id="17" name="bg object 17"/>
          <p:cNvSpPr/>
          <p:nvPr/>
        </p:nvSpPr>
        <p:spPr>
          <a:xfrm>
            <a:off x="0" y="0"/>
            <a:ext cx="3585845" cy="7559675"/>
          </a:xfrm>
          <a:custGeom>
            <a:avLst/>
            <a:gdLst/>
            <a:ahLst/>
            <a:cxnLst/>
            <a:rect l="l" t="t" r="r" b="b"/>
            <a:pathLst>
              <a:path w="3585845" h="7559675">
                <a:moveTo>
                  <a:pt x="0" y="7559675"/>
                </a:moveTo>
                <a:lnTo>
                  <a:pt x="3585845" y="7559675"/>
                </a:lnTo>
                <a:lnTo>
                  <a:pt x="3585845" y="0"/>
                </a:lnTo>
                <a:lnTo>
                  <a:pt x="0" y="0"/>
                </a:lnTo>
                <a:lnTo>
                  <a:pt x="0" y="7559675"/>
                </a:lnTo>
                <a:close/>
              </a:path>
            </a:pathLst>
          </a:custGeom>
          <a:ln w="12700">
            <a:solidFill>
              <a:srgbClr val="FFE7A9"/>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6075" y="375031"/>
            <a:ext cx="10001250" cy="360680"/>
          </a:xfrm>
          <a:prstGeom prst="rect">
            <a:avLst/>
          </a:prstGeom>
        </p:spPr>
        <p:txBody>
          <a:bodyPr wrap="square" lIns="0" tIns="0" rIns="0" bIns="0">
            <a:spAutoFit/>
          </a:bodyPr>
          <a:lstStyle>
            <a:lvl1pPr>
              <a:defRPr sz="2200" b="0" i="0">
                <a:solidFill>
                  <a:srgbClr val="77B7FB"/>
                </a:solidFill>
                <a:latin typeface="Arial Black"/>
                <a:cs typeface="Arial Black"/>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3/11/2024</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6075" y="219095"/>
            <a:ext cx="5305425" cy="505267"/>
          </a:xfrm>
          <a:prstGeom prst="rect">
            <a:avLst/>
          </a:prstGeom>
        </p:spPr>
        <p:txBody>
          <a:bodyPr vert="horz" wrap="square" lIns="0" tIns="12700" rIns="0" bIns="0" rtlCol="0">
            <a:spAutoFit/>
          </a:bodyPr>
          <a:lstStyle/>
          <a:p>
            <a:pPr marL="12700">
              <a:lnSpc>
                <a:spcPct val="100000"/>
              </a:lnSpc>
              <a:spcBef>
                <a:spcPts val="100"/>
              </a:spcBef>
            </a:pPr>
            <a:r>
              <a:rPr lang="en-GB" sz="3200" spc="-60" dirty="0"/>
              <a:t>Bin Lift Equipment</a:t>
            </a:r>
            <a:endParaRPr sz="3200" dirty="0"/>
          </a:p>
        </p:txBody>
      </p:sp>
      <p:sp>
        <p:nvSpPr>
          <p:cNvPr id="3" name="object 3"/>
          <p:cNvSpPr txBox="1"/>
          <p:nvPr/>
        </p:nvSpPr>
        <p:spPr>
          <a:xfrm>
            <a:off x="346075" y="973617"/>
            <a:ext cx="1428516" cy="197490"/>
          </a:xfrm>
          <a:prstGeom prst="rect">
            <a:avLst/>
          </a:prstGeom>
        </p:spPr>
        <p:txBody>
          <a:bodyPr vert="horz" wrap="square" lIns="0" tIns="12700" rIns="0" bIns="0" rtlCol="0" anchor="t">
            <a:spAutoFit/>
          </a:bodyPr>
          <a:lstStyle/>
          <a:p>
            <a:pPr marL="12700">
              <a:spcBef>
                <a:spcPts val="100"/>
              </a:spcBef>
            </a:pPr>
            <a:r>
              <a:rPr lang="en-GB" sz="1200" spc="55" dirty="0">
                <a:latin typeface="Arial MT"/>
                <a:cs typeface="Arial MT"/>
              </a:rPr>
              <a:t>FEBRUARY 2024</a:t>
            </a:r>
          </a:p>
        </p:txBody>
      </p:sp>
      <p:sp>
        <p:nvSpPr>
          <p:cNvPr id="4" name="object 4"/>
          <p:cNvSpPr txBox="1"/>
          <p:nvPr/>
        </p:nvSpPr>
        <p:spPr>
          <a:xfrm>
            <a:off x="345712" y="1467318"/>
            <a:ext cx="5534388" cy="5241435"/>
          </a:xfrm>
          <a:prstGeom prst="rect">
            <a:avLst/>
          </a:prstGeom>
        </p:spPr>
        <p:txBody>
          <a:bodyPr vert="horz" wrap="square" lIns="0" tIns="12700" rIns="0" bIns="0" rtlCol="0">
            <a:spAutoFit/>
          </a:bodyPr>
          <a:lstStyle/>
          <a:p>
            <a:pPr marL="12700">
              <a:lnSpc>
                <a:spcPct val="100000"/>
              </a:lnSpc>
              <a:spcBef>
                <a:spcPts val="100"/>
              </a:spcBef>
            </a:pPr>
            <a:r>
              <a:rPr lang="en-GB" sz="1600" b="1" spc="-5">
                <a:solidFill>
                  <a:srgbClr val="030E40"/>
                </a:solidFill>
                <a:latin typeface="Arial Black"/>
                <a:cs typeface="Arial Black"/>
              </a:rPr>
              <a:t>Introduction</a:t>
            </a:r>
            <a:endParaRPr sz="1600" b="1" dirty="0">
              <a:latin typeface="Arial Black"/>
              <a:cs typeface="Arial Black"/>
            </a:endParaRPr>
          </a:p>
          <a:p>
            <a:pPr>
              <a:lnSpc>
                <a:spcPct val="120000"/>
              </a:lnSpc>
              <a:spcAft>
                <a:spcPts val="1100"/>
              </a:spcAft>
            </a:pPr>
            <a:r>
              <a:rPr lang="en-GB" sz="1600" dirty="0">
                <a:effectLst/>
                <a:latin typeface="Arial" panose="020B0604020202020204" pitchFamily="34" charset="0"/>
                <a:ea typeface="Arial" panose="020B0604020202020204" pitchFamily="34" charset="0"/>
                <a:cs typeface="Times New Roman" panose="02020603050405020304" pitchFamily="18" charset="0"/>
              </a:rPr>
              <a:t>This campaign is targeted at users of refuse collection bin lifters and wheeled bins used for the collection of domestic and trade waste. Wheeled refuse collection bins (both domestic ‘wheelie bins’ and larger sized trade waste bins) and vehicle mounted bin lifters have been in use in the UK since the mid1980s. Despite technological developments and collective experience with this equipment, significant numbers of serious accidents, including deaths, still occur.</a:t>
            </a:r>
            <a:endParaRPr lang="en-GB" sz="1600" dirty="0">
              <a:latin typeface="Arial" panose="020B0604020202020204" pitchFamily="34" charset="0"/>
              <a:ea typeface="Arial" panose="020B0604020202020204" pitchFamily="34" charset="0"/>
              <a:cs typeface="Times New Roman" panose="02020603050405020304" pitchFamily="18" charset="0"/>
            </a:endParaRPr>
          </a:p>
          <a:p>
            <a:pPr>
              <a:lnSpc>
                <a:spcPct val="120000"/>
              </a:lnSpc>
              <a:spcAft>
                <a:spcPts val="1100"/>
              </a:spcAft>
            </a:pPr>
            <a:r>
              <a:rPr lang="en-GB" sz="1600" dirty="0">
                <a:effectLst/>
                <a:latin typeface="Arial" panose="020B0604020202020204" pitchFamily="34" charset="0"/>
                <a:ea typeface="Arial" panose="020B0604020202020204" pitchFamily="34" charset="0"/>
                <a:cs typeface="Times New Roman" panose="02020603050405020304" pitchFamily="18" charset="0"/>
              </a:rPr>
              <a:t>We often refer to the Danger Zone which is the area in between the barrier arms or directly behind the vehicle hopper. This is where safe standing positions need to be defined for workers during the tipping cycle.</a:t>
            </a:r>
          </a:p>
          <a:p>
            <a:pPr>
              <a:lnSpc>
                <a:spcPct val="120000"/>
              </a:lnSpc>
              <a:spcAft>
                <a:spcPts val="1100"/>
              </a:spcAft>
            </a:pPr>
            <a:r>
              <a:rPr lang="en-GB" sz="1600" dirty="0">
                <a:effectLst/>
                <a:latin typeface="Arial" panose="020B0604020202020204" pitchFamily="34" charset="0"/>
                <a:ea typeface="Arial" panose="020B0604020202020204" pitchFamily="34" charset="0"/>
                <a:cs typeface="Times New Roman" panose="02020603050405020304" pitchFamily="18" charset="0"/>
              </a:rPr>
              <a:t>Never put yourself or allow anyone else to be placed in Danger, stay aware of your surroundings the situation, and stay in control. Remember no job is so important that we cannot take the time to do it safely </a:t>
            </a:r>
          </a:p>
        </p:txBody>
      </p:sp>
      <p:sp>
        <p:nvSpPr>
          <p:cNvPr id="9" name="object 9"/>
          <p:cNvSpPr/>
          <p:nvPr/>
        </p:nvSpPr>
        <p:spPr>
          <a:xfrm>
            <a:off x="7889875" y="360045"/>
            <a:ext cx="2802255" cy="534035"/>
          </a:xfrm>
          <a:custGeom>
            <a:avLst/>
            <a:gdLst/>
            <a:ahLst/>
            <a:cxnLst/>
            <a:rect l="l" t="t" r="r" b="b"/>
            <a:pathLst>
              <a:path w="2802254" h="534035">
                <a:moveTo>
                  <a:pt x="2802254" y="0"/>
                </a:moveTo>
                <a:lnTo>
                  <a:pt x="0" y="0"/>
                </a:lnTo>
                <a:lnTo>
                  <a:pt x="0" y="534034"/>
                </a:lnTo>
                <a:lnTo>
                  <a:pt x="2802254" y="534034"/>
                </a:lnTo>
                <a:lnTo>
                  <a:pt x="2802254" y="0"/>
                </a:lnTo>
                <a:close/>
              </a:path>
            </a:pathLst>
          </a:custGeom>
          <a:solidFill>
            <a:srgbClr val="FFC229">
              <a:alpha val="50195"/>
            </a:srgbClr>
          </a:solidFill>
        </p:spPr>
        <p:txBody>
          <a:bodyPr wrap="square" lIns="0" tIns="0" rIns="0" bIns="0" rtlCol="0"/>
          <a:lstStyle/>
          <a:p>
            <a:endParaRPr/>
          </a:p>
        </p:txBody>
      </p:sp>
      <p:sp>
        <p:nvSpPr>
          <p:cNvPr id="10" name="object 10"/>
          <p:cNvSpPr txBox="1"/>
          <p:nvPr/>
        </p:nvSpPr>
        <p:spPr>
          <a:xfrm>
            <a:off x="8152765" y="425831"/>
            <a:ext cx="2274570" cy="360680"/>
          </a:xfrm>
          <a:prstGeom prst="rect">
            <a:avLst/>
          </a:prstGeom>
        </p:spPr>
        <p:txBody>
          <a:bodyPr vert="horz" wrap="square" lIns="0" tIns="12700" rIns="0" bIns="0" rtlCol="0">
            <a:spAutoFit/>
          </a:bodyPr>
          <a:lstStyle/>
          <a:p>
            <a:pPr marL="12700">
              <a:lnSpc>
                <a:spcPct val="100000"/>
              </a:lnSpc>
              <a:spcBef>
                <a:spcPts val="100"/>
              </a:spcBef>
            </a:pPr>
            <a:r>
              <a:rPr sz="2200" spc="-5" dirty="0">
                <a:solidFill>
                  <a:srgbClr val="FFFFFF"/>
                </a:solidFill>
                <a:latin typeface="Arial Black"/>
                <a:cs typeface="Arial Black"/>
              </a:rPr>
              <a:t>HUDDLE</a:t>
            </a:r>
            <a:r>
              <a:rPr sz="2200" spc="-85" dirty="0">
                <a:solidFill>
                  <a:srgbClr val="FFFFFF"/>
                </a:solidFill>
                <a:latin typeface="Arial Black"/>
                <a:cs typeface="Arial Black"/>
              </a:rPr>
              <a:t> </a:t>
            </a:r>
            <a:r>
              <a:rPr sz="2200" spc="-5" dirty="0">
                <a:solidFill>
                  <a:srgbClr val="FFFFFF"/>
                </a:solidFill>
                <a:latin typeface="Arial Black"/>
                <a:cs typeface="Arial Black"/>
              </a:rPr>
              <a:t>CARD</a:t>
            </a:r>
            <a:endParaRPr sz="2200">
              <a:latin typeface="Arial Black"/>
              <a:cs typeface="Arial Black"/>
            </a:endParaRPr>
          </a:p>
        </p:txBody>
      </p:sp>
      <p:pic>
        <p:nvPicPr>
          <p:cNvPr id="8" name="Picture 7">
            <a:extLst>
              <a:ext uri="{FF2B5EF4-FFF2-40B4-BE49-F238E27FC236}">
                <a16:creationId xmlns:a16="http://schemas.microsoft.com/office/drawing/2014/main" id="{CF84CCE5-DC4E-E0BE-DF71-6CEAE153B510}"/>
              </a:ext>
            </a:extLst>
          </p:cNvPr>
          <p:cNvPicPr>
            <a:picLocks noChangeAspect="1"/>
          </p:cNvPicPr>
          <p:nvPr/>
        </p:nvPicPr>
        <p:blipFill>
          <a:blip r:embed="rId2"/>
          <a:stretch>
            <a:fillRect/>
          </a:stretch>
        </p:blipFill>
        <p:spPr>
          <a:xfrm>
            <a:off x="6305491" y="4497357"/>
            <a:ext cx="2052622" cy="2052622"/>
          </a:xfrm>
          <a:prstGeom prst="rect">
            <a:avLst/>
          </a:prstGeom>
          <a:ln>
            <a:noFill/>
          </a:ln>
        </p:spPr>
      </p:pic>
      <p:pic>
        <p:nvPicPr>
          <p:cNvPr id="6" name="Picture 5">
            <a:extLst>
              <a:ext uri="{FF2B5EF4-FFF2-40B4-BE49-F238E27FC236}">
                <a16:creationId xmlns:a16="http://schemas.microsoft.com/office/drawing/2014/main" id="{24C6B2C8-C2DF-906B-C61D-5E29C1B971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0074" y="96839"/>
            <a:ext cx="2327896" cy="1163948"/>
          </a:xfrm>
          <a:prstGeom prst="rect">
            <a:avLst/>
          </a:prstGeom>
        </p:spPr>
      </p:pic>
      <p:sp>
        <p:nvSpPr>
          <p:cNvPr id="11" name="object 4">
            <a:extLst>
              <a:ext uri="{FF2B5EF4-FFF2-40B4-BE49-F238E27FC236}">
                <a16:creationId xmlns:a16="http://schemas.microsoft.com/office/drawing/2014/main" id="{F9EB8F0F-7E41-02D5-AB63-21A7BEC6FEC0}"/>
              </a:ext>
            </a:extLst>
          </p:cNvPr>
          <p:cNvSpPr txBox="1"/>
          <p:nvPr/>
        </p:nvSpPr>
        <p:spPr>
          <a:xfrm>
            <a:off x="6399944" y="1482098"/>
            <a:ext cx="1813368" cy="657231"/>
          </a:xfrm>
          <a:prstGeom prst="rect">
            <a:avLst/>
          </a:prstGeom>
        </p:spPr>
        <p:txBody>
          <a:bodyPr vert="horz" wrap="square" lIns="0" tIns="12700" rIns="0" bIns="0" rtlCol="0">
            <a:spAutoFit/>
          </a:bodyPr>
          <a:lstStyle/>
          <a:p>
            <a:pPr algn="ctr">
              <a:lnSpc>
                <a:spcPct val="120000"/>
              </a:lnSpc>
              <a:spcAft>
                <a:spcPts val="1100"/>
              </a:spcAft>
            </a:pPr>
            <a:r>
              <a:rPr lang="en-GB" sz="1200" dirty="0">
                <a:effectLst/>
                <a:latin typeface="Arial" panose="020B0604020202020204" pitchFamily="34" charset="0"/>
                <a:ea typeface="Arial" panose="020B0604020202020204" pitchFamily="34" charset="0"/>
                <a:cs typeface="Times New Roman" panose="02020603050405020304" pitchFamily="18" charset="0"/>
              </a:rPr>
              <a:t>Scan the QR code to access the digital campaign content</a:t>
            </a:r>
          </a:p>
        </p:txBody>
      </p:sp>
      <p:pic>
        <p:nvPicPr>
          <p:cNvPr id="12" name="Picture 11" descr="A qr code with green and blue squares&#10;&#10;Description automatically generated">
            <a:extLst>
              <a:ext uri="{FF2B5EF4-FFF2-40B4-BE49-F238E27FC236}">
                <a16:creationId xmlns:a16="http://schemas.microsoft.com/office/drawing/2014/main" id="{3FA74718-ED1A-75A6-5922-51DE02BC2B4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77434" y="2272262"/>
            <a:ext cx="1858388" cy="1858388"/>
          </a:xfrm>
          <a:prstGeom prst="rect">
            <a:avLst/>
          </a:prstGeom>
        </p:spPr>
      </p:pic>
    </p:spTree>
    <p:extLst>
      <p:ext uri="{BB962C8B-B14F-4D97-AF65-F5344CB8AC3E}">
        <p14:creationId xmlns:p14="http://schemas.microsoft.com/office/powerpoint/2010/main" val="3560459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66820" y="365506"/>
            <a:ext cx="145859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030E40"/>
                </a:solidFill>
                <a:latin typeface="Arial Black"/>
                <a:cs typeface="Arial Black"/>
              </a:rPr>
              <a:t>Confirmation</a:t>
            </a:r>
            <a:endParaRPr sz="1600">
              <a:latin typeface="Arial Black"/>
              <a:cs typeface="Arial Black"/>
            </a:endParaRPr>
          </a:p>
        </p:txBody>
      </p:sp>
      <p:sp>
        <p:nvSpPr>
          <p:cNvPr id="3" name="object 3"/>
          <p:cNvSpPr txBox="1"/>
          <p:nvPr/>
        </p:nvSpPr>
        <p:spPr>
          <a:xfrm>
            <a:off x="3766820" y="1676018"/>
            <a:ext cx="6261100" cy="607695"/>
          </a:xfrm>
          <a:prstGeom prst="rect">
            <a:avLst/>
          </a:prstGeom>
        </p:spPr>
        <p:txBody>
          <a:bodyPr vert="horz" wrap="square" lIns="0" tIns="12700" rIns="0" bIns="0" rtlCol="0">
            <a:spAutoFit/>
          </a:bodyPr>
          <a:lstStyle/>
          <a:p>
            <a:pPr marL="12700" marR="5080">
              <a:lnSpc>
                <a:spcPct val="115599"/>
              </a:lnSpc>
              <a:spcBef>
                <a:spcPts val="100"/>
              </a:spcBef>
            </a:pPr>
            <a:r>
              <a:rPr sz="1100" dirty="0">
                <a:latin typeface="Arial MT"/>
                <a:cs typeface="Arial MT"/>
              </a:rPr>
              <a:t>I</a:t>
            </a:r>
            <a:r>
              <a:rPr sz="1100" spc="-15" dirty="0">
                <a:latin typeface="Arial MT"/>
                <a:cs typeface="Arial MT"/>
              </a:rPr>
              <a:t> </a:t>
            </a:r>
            <a:r>
              <a:rPr sz="1100" dirty="0">
                <a:latin typeface="Arial MT"/>
                <a:cs typeface="Arial MT"/>
              </a:rPr>
              <a:t>have</a:t>
            </a:r>
            <a:r>
              <a:rPr sz="1100" spc="10" dirty="0">
                <a:latin typeface="Arial MT"/>
                <a:cs typeface="Arial MT"/>
              </a:rPr>
              <a:t> </a:t>
            </a:r>
            <a:r>
              <a:rPr sz="1100" spc="-10" dirty="0">
                <a:latin typeface="Arial MT"/>
                <a:cs typeface="Arial MT"/>
              </a:rPr>
              <a:t>been</a:t>
            </a:r>
            <a:r>
              <a:rPr sz="1100" spc="10" dirty="0">
                <a:latin typeface="Arial MT"/>
                <a:cs typeface="Arial MT"/>
              </a:rPr>
              <a:t> </a:t>
            </a:r>
            <a:r>
              <a:rPr sz="1100" spc="-15" dirty="0">
                <a:latin typeface="Arial MT"/>
                <a:cs typeface="Arial MT"/>
              </a:rPr>
              <a:t>in</a:t>
            </a:r>
            <a:r>
              <a:rPr sz="1100" spc="10" dirty="0">
                <a:latin typeface="Arial MT"/>
                <a:cs typeface="Arial MT"/>
              </a:rPr>
              <a:t> </a:t>
            </a:r>
            <a:r>
              <a:rPr sz="1100" spc="-5" dirty="0">
                <a:latin typeface="Arial MT"/>
                <a:cs typeface="Arial MT"/>
              </a:rPr>
              <a:t>attendance</a:t>
            </a:r>
            <a:r>
              <a:rPr sz="1100" spc="10" dirty="0">
                <a:latin typeface="Arial MT"/>
                <a:cs typeface="Arial MT"/>
              </a:rPr>
              <a:t> </a:t>
            </a:r>
            <a:r>
              <a:rPr sz="1100" dirty="0">
                <a:latin typeface="Arial MT"/>
                <a:cs typeface="Arial MT"/>
              </a:rPr>
              <a:t>for</a:t>
            </a:r>
            <a:r>
              <a:rPr sz="1100" spc="5" dirty="0">
                <a:latin typeface="Arial MT"/>
                <a:cs typeface="Arial MT"/>
              </a:rPr>
              <a:t> </a:t>
            </a:r>
            <a:r>
              <a:rPr sz="1100" spc="-10" dirty="0">
                <a:latin typeface="Arial MT"/>
                <a:cs typeface="Arial MT"/>
              </a:rPr>
              <a:t>the</a:t>
            </a:r>
            <a:r>
              <a:rPr sz="1100" spc="25" dirty="0">
                <a:latin typeface="Arial MT"/>
                <a:cs typeface="Arial MT"/>
              </a:rPr>
              <a:t> </a:t>
            </a:r>
            <a:r>
              <a:rPr sz="1100" spc="-5" dirty="0">
                <a:latin typeface="Arial MT"/>
                <a:cs typeface="Arial MT"/>
              </a:rPr>
              <a:t>huddle</a:t>
            </a:r>
            <a:r>
              <a:rPr sz="1100" spc="-10" dirty="0">
                <a:latin typeface="Arial MT"/>
                <a:cs typeface="Arial MT"/>
              </a:rPr>
              <a:t> </a:t>
            </a:r>
            <a:r>
              <a:rPr sz="1100" spc="-5" dirty="0">
                <a:latin typeface="Arial MT"/>
                <a:cs typeface="Arial MT"/>
              </a:rPr>
              <a:t>discussion</a:t>
            </a:r>
            <a:r>
              <a:rPr sz="1100" spc="20" dirty="0">
                <a:latin typeface="Arial MT"/>
                <a:cs typeface="Arial MT"/>
              </a:rPr>
              <a:t> </a:t>
            </a:r>
            <a:r>
              <a:rPr sz="1100" spc="-5" dirty="0">
                <a:latin typeface="Arial MT"/>
                <a:cs typeface="Arial MT"/>
              </a:rPr>
              <a:t>hosted</a:t>
            </a:r>
            <a:r>
              <a:rPr sz="1100" spc="10" dirty="0">
                <a:latin typeface="Arial MT"/>
                <a:cs typeface="Arial MT"/>
              </a:rPr>
              <a:t> </a:t>
            </a:r>
            <a:r>
              <a:rPr sz="1100" dirty="0">
                <a:latin typeface="Arial MT"/>
                <a:cs typeface="Arial MT"/>
              </a:rPr>
              <a:t>by</a:t>
            </a:r>
            <a:r>
              <a:rPr sz="1100" spc="-5" dirty="0">
                <a:latin typeface="Arial MT"/>
                <a:cs typeface="Arial MT"/>
              </a:rPr>
              <a:t> </a:t>
            </a:r>
            <a:r>
              <a:rPr sz="1100" spc="-10" dirty="0">
                <a:latin typeface="Arial MT"/>
                <a:cs typeface="Arial MT"/>
              </a:rPr>
              <a:t>the</a:t>
            </a:r>
            <a:r>
              <a:rPr sz="1100" spc="10" dirty="0">
                <a:latin typeface="Arial MT"/>
                <a:cs typeface="Arial MT"/>
              </a:rPr>
              <a:t> </a:t>
            </a:r>
            <a:r>
              <a:rPr sz="1100" spc="-5" dirty="0">
                <a:latin typeface="Arial MT"/>
                <a:cs typeface="Arial MT"/>
              </a:rPr>
              <a:t>person</a:t>
            </a:r>
            <a:r>
              <a:rPr sz="1100" spc="10" dirty="0">
                <a:latin typeface="Arial MT"/>
                <a:cs typeface="Arial MT"/>
              </a:rPr>
              <a:t> </a:t>
            </a:r>
            <a:r>
              <a:rPr sz="1100" spc="-5" dirty="0">
                <a:latin typeface="Arial MT"/>
                <a:cs typeface="Arial MT"/>
              </a:rPr>
              <a:t>named</a:t>
            </a:r>
            <a:r>
              <a:rPr sz="1100" spc="-20" dirty="0">
                <a:latin typeface="Arial MT"/>
                <a:cs typeface="Arial MT"/>
              </a:rPr>
              <a:t> </a:t>
            </a:r>
            <a:r>
              <a:rPr sz="1100" dirty="0">
                <a:latin typeface="Arial MT"/>
                <a:cs typeface="Arial MT"/>
              </a:rPr>
              <a:t>above</a:t>
            </a:r>
            <a:r>
              <a:rPr sz="1100" spc="10" dirty="0">
                <a:latin typeface="Arial MT"/>
                <a:cs typeface="Arial MT"/>
              </a:rPr>
              <a:t> </a:t>
            </a:r>
            <a:r>
              <a:rPr sz="1100" spc="-15" dirty="0">
                <a:latin typeface="Arial MT"/>
                <a:cs typeface="Arial MT"/>
              </a:rPr>
              <a:t>and</a:t>
            </a:r>
            <a:r>
              <a:rPr sz="1100" spc="10" dirty="0">
                <a:latin typeface="Arial MT"/>
                <a:cs typeface="Arial MT"/>
              </a:rPr>
              <a:t> </a:t>
            </a:r>
            <a:r>
              <a:rPr sz="1100" spc="-5" dirty="0">
                <a:latin typeface="Arial MT"/>
                <a:cs typeface="Arial MT"/>
              </a:rPr>
              <a:t>have </a:t>
            </a:r>
            <a:r>
              <a:rPr sz="1100" dirty="0">
                <a:latin typeface="Arial MT"/>
                <a:cs typeface="Arial MT"/>
              </a:rPr>
              <a:t> </a:t>
            </a:r>
            <a:r>
              <a:rPr sz="1100" spc="-5" dirty="0">
                <a:latin typeface="Arial MT"/>
                <a:cs typeface="Arial MT"/>
              </a:rPr>
              <a:t>understood</a:t>
            </a:r>
            <a:r>
              <a:rPr sz="1100" spc="10" dirty="0">
                <a:latin typeface="Arial MT"/>
                <a:cs typeface="Arial MT"/>
              </a:rPr>
              <a:t> </a:t>
            </a:r>
            <a:r>
              <a:rPr sz="1100" dirty="0">
                <a:latin typeface="Arial MT"/>
                <a:cs typeface="Arial MT"/>
              </a:rPr>
              <a:t>the</a:t>
            </a:r>
            <a:r>
              <a:rPr sz="1100" spc="15" dirty="0">
                <a:latin typeface="Arial MT"/>
                <a:cs typeface="Arial MT"/>
              </a:rPr>
              <a:t> </a:t>
            </a:r>
            <a:r>
              <a:rPr sz="1100" spc="-5" dirty="0">
                <a:latin typeface="Arial MT"/>
                <a:cs typeface="Arial MT"/>
              </a:rPr>
              <a:t>subject fully</a:t>
            </a:r>
            <a:r>
              <a:rPr sz="1100" spc="-25" dirty="0">
                <a:latin typeface="Arial MT"/>
                <a:cs typeface="Arial MT"/>
              </a:rPr>
              <a:t> </a:t>
            </a:r>
            <a:r>
              <a:rPr sz="1100" spc="-5" dirty="0">
                <a:latin typeface="Arial MT"/>
                <a:cs typeface="Arial MT"/>
              </a:rPr>
              <a:t>and</a:t>
            </a:r>
            <a:r>
              <a:rPr sz="1100" spc="15" dirty="0">
                <a:latin typeface="Arial MT"/>
                <a:cs typeface="Arial MT"/>
              </a:rPr>
              <a:t> </a:t>
            </a:r>
            <a:r>
              <a:rPr sz="1100" spc="-10" dirty="0">
                <a:latin typeface="Arial MT"/>
                <a:cs typeface="Arial MT"/>
              </a:rPr>
              <a:t>can</a:t>
            </a:r>
            <a:r>
              <a:rPr sz="1100" spc="10" dirty="0">
                <a:latin typeface="Arial MT"/>
                <a:cs typeface="Arial MT"/>
              </a:rPr>
              <a:t> </a:t>
            </a:r>
            <a:r>
              <a:rPr sz="1100" spc="-5" dirty="0">
                <a:latin typeface="Arial MT"/>
                <a:cs typeface="Arial MT"/>
              </a:rPr>
              <a:t>implement </a:t>
            </a:r>
            <a:r>
              <a:rPr sz="1100" spc="5" dirty="0">
                <a:latin typeface="Arial MT"/>
                <a:cs typeface="Arial MT"/>
              </a:rPr>
              <a:t>any</a:t>
            </a:r>
            <a:r>
              <a:rPr sz="1100" spc="-25" dirty="0">
                <a:latin typeface="Arial MT"/>
                <a:cs typeface="Arial MT"/>
              </a:rPr>
              <a:t> </a:t>
            </a:r>
            <a:r>
              <a:rPr sz="1100" spc="-5" dirty="0">
                <a:latin typeface="Arial MT"/>
                <a:cs typeface="Arial MT"/>
              </a:rPr>
              <a:t>actions</a:t>
            </a:r>
            <a:r>
              <a:rPr sz="1100" dirty="0">
                <a:latin typeface="Arial MT"/>
                <a:cs typeface="Arial MT"/>
              </a:rPr>
              <a:t> </a:t>
            </a:r>
            <a:r>
              <a:rPr sz="1100" spc="-5" dirty="0">
                <a:latin typeface="Arial MT"/>
                <a:cs typeface="Arial MT"/>
              </a:rPr>
              <a:t>arising</a:t>
            </a:r>
            <a:r>
              <a:rPr sz="1100" spc="-15" dirty="0">
                <a:latin typeface="Arial MT"/>
                <a:cs typeface="Arial MT"/>
              </a:rPr>
              <a:t> </a:t>
            </a:r>
            <a:r>
              <a:rPr sz="1100" spc="-5" dirty="0">
                <a:latin typeface="Arial MT"/>
                <a:cs typeface="Arial MT"/>
              </a:rPr>
              <a:t>from</a:t>
            </a:r>
            <a:r>
              <a:rPr sz="1100" spc="10" dirty="0">
                <a:latin typeface="Arial MT"/>
                <a:cs typeface="Arial MT"/>
              </a:rPr>
              <a:t> </a:t>
            </a:r>
            <a:r>
              <a:rPr sz="1100" dirty="0">
                <a:latin typeface="Arial MT"/>
                <a:cs typeface="Arial MT"/>
              </a:rPr>
              <a:t>the</a:t>
            </a:r>
            <a:r>
              <a:rPr sz="1100" spc="15" dirty="0">
                <a:latin typeface="Arial MT"/>
                <a:cs typeface="Arial MT"/>
              </a:rPr>
              <a:t> </a:t>
            </a:r>
            <a:r>
              <a:rPr sz="1100" spc="-5" dirty="0">
                <a:latin typeface="Arial MT"/>
                <a:cs typeface="Arial MT"/>
              </a:rPr>
              <a:t>information</a:t>
            </a:r>
            <a:r>
              <a:rPr sz="1100" spc="-10" dirty="0">
                <a:latin typeface="Arial MT"/>
                <a:cs typeface="Arial MT"/>
              </a:rPr>
              <a:t> </a:t>
            </a:r>
            <a:r>
              <a:rPr sz="1100" spc="-5" dirty="0">
                <a:latin typeface="Arial MT"/>
                <a:cs typeface="Arial MT"/>
              </a:rPr>
              <a:t>provided</a:t>
            </a:r>
            <a:r>
              <a:rPr sz="1100" spc="-15" dirty="0">
                <a:latin typeface="Arial MT"/>
                <a:cs typeface="Arial MT"/>
              </a:rPr>
              <a:t> </a:t>
            </a:r>
            <a:r>
              <a:rPr sz="1100" spc="-5" dirty="0">
                <a:latin typeface="Arial MT"/>
                <a:cs typeface="Arial MT"/>
              </a:rPr>
              <a:t>and </a:t>
            </a:r>
            <a:r>
              <a:rPr sz="1100" spc="-290" dirty="0">
                <a:latin typeface="Arial MT"/>
                <a:cs typeface="Arial MT"/>
              </a:rPr>
              <a:t> </a:t>
            </a:r>
            <a:r>
              <a:rPr sz="1100" dirty="0">
                <a:latin typeface="Arial MT"/>
                <a:cs typeface="Arial MT"/>
              </a:rPr>
              <a:t>discussed.</a:t>
            </a:r>
            <a:endParaRPr sz="1100">
              <a:latin typeface="Arial MT"/>
              <a:cs typeface="Arial MT"/>
            </a:endParaRPr>
          </a:p>
        </p:txBody>
      </p:sp>
      <p:graphicFrame>
        <p:nvGraphicFramePr>
          <p:cNvPr id="4" name="object 4"/>
          <p:cNvGraphicFramePr>
            <a:graphicFrameLocks noGrp="1"/>
          </p:cNvGraphicFramePr>
          <p:nvPr/>
        </p:nvGraphicFramePr>
        <p:xfrm>
          <a:off x="3801745" y="819530"/>
          <a:ext cx="6374765" cy="705104"/>
        </p:xfrm>
        <a:graphic>
          <a:graphicData uri="http://schemas.openxmlformats.org/drawingml/2006/table">
            <a:tbl>
              <a:tblPr firstRow="1" bandRow="1">
                <a:tableStyleId>{2D5ABB26-0587-4C30-8999-92F81FD0307C}</a:tableStyleId>
              </a:tblPr>
              <a:tblGrid>
                <a:gridCol w="1261110">
                  <a:extLst>
                    <a:ext uri="{9D8B030D-6E8A-4147-A177-3AD203B41FA5}">
                      <a16:colId xmlns:a16="http://schemas.microsoft.com/office/drawing/2014/main" val="20000"/>
                    </a:ext>
                  </a:extLst>
                </a:gridCol>
                <a:gridCol w="1870710">
                  <a:extLst>
                    <a:ext uri="{9D8B030D-6E8A-4147-A177-3AD203B41FA5}">
                      <a16:colId xmlns:a16="http://schemas.microsoft.com/office/drawing/2014/main" val="20001"/>
                    </a:ext>
                  </a:extLst>
                </a:gridCol>
                <a:gridCol w="1261110">
                  <a:extLst>
                    <a:ext uri="{9D8B030D-6E8A-4147-A177-3AD203B41FA5}">
                      <a16:colId xmlns:a16="http://schemas.microsoft.com/office/drawing/2014/main" val="20002"/>
                    </a:ext>
                  </a:extLst>
                </a:gridCol>
                <a:gridCol w="1981835">
                  <a:extLst>
                    <a:ext uri="{9D8B030D-6E8A-4147-A177-3AD203B41FA5}">
                      <a16:colId xmlns:a16="http://schemas.microsoft.com/office/drawing/2014/main" val="20003"/>
                    </a:ext>
                  </a:extLst>
                </a:gridCol>
              </a:tblGrid>
              <a:tr h="352679">
                <a:tc>
                  <a:txBody>
                    <a:bodyPr/>
                    <a:lstStyle/>
                    <a:p>
                      <a:pPr marL="66675">
                        <a:lnSpc>
                          <a:spcPct val="100000"/>
                        </a:lnSpc>
                        <a:spcBef>
                          <a:spcPts val="575"/>
                        </a:spcBef>
                      </a:pPr>
                      <a:r>
                        <a:rPr sz="1100" b="1" dirty="0">
                          <a:latin typeface="Arial"/>
                          <a:cs typeface="Arial"/>
                        </a:rPr>
                        <a:t>Developed</a:t>
                      </a:r>
                      <a:r>
                        <a:rPr sz="1100" b="1" spc="-45" dirty="0">
                          <a:latin typeface="Arial"/>
                          <a:cs typeface="Arial"/>
                        </a:rPr>
                        <a:t> </a:t>
                      </a:r>
                      <a:r>
                        <a:rPr sz="1100" b="1" dirty="0">
                          <a:latin typeface="Arial"/>
                          <a:cs typeface="Arial"/>
                        </a:rPr>
                        <a:t>by</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marL="69850">
                        <a:lnSpc>
                          <a:spcPct val="100000"/>
                        </a:lnSpc>
                        <a:spcBef>
                          <a:spcPts val="575"/>
                        </a:spcBef>
                      </a:pPr>
                      <a:r>
                        <a:rPr sz="1100" b="1" dirty="0">
                          <a:latin typeface="Arial"/>
                          <a:cs typeface="Arial"/>
                        </a:rPr>
                        <a:t>Hosted</a:t>
                      </a:r>
                      <a:r>
                        <a:rPr sz="1100" b="1" spc="-45" dirty="0">
                          <a:latin typeface="Arial"/>
                          <a:cs typeface="Arial"/>
                        </a:rPr>
                        <a:t> </a:t>
                      </a:r>
                      <a:r>
                        <a:rPr sz="1100" b="1" dirty="0">
                          <a:latin typeface="Arial"/>
                          <a:cs typeface="Arial"/>
                        </a:rPr>
                        <a:t>by</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0"/>
                  </a:ext>
                </a:extLst>
              </a:tr>
              <a:tr h="352425">
                <a:tc>
                  <a:txBody>
                    <a:bodyPr/>
                    <a:lstStyle/>
                    <a:p>
                      <a:pPr marL="66675">
                        <a:lnSpc>
                          <a:spcPct val="100000"/>
                        </a:lnSpc>
                        <a:spcBef>
                          <a:spcPts val="575"/>
                        </a:spcBef>
                      </a:pPr>
                      <a:r>
                        <a:rPr sz="1100" b="1" spc="-5" dirty="0">
                          <a:latin typeface="Arial"/>
                          <a:cs typeface="Arial"/>
                        </a:rPr>
                        <a:t>Date</a:t>
                      </a:r>
                      <a:r>
                        <a:rPr sz="1100" b="1" spc="-40" dirty="0">
                          <a:latin typeface="Arial"/>
                          <a:cs typeface="Arial"/>
                        </a:rPr>
                        <a:t> </a:t>
                      </a:r>
                      <a:r>
                        <a:rPr sz="1100" b="1" dirty="0">
                          <a:latin typeface="Arial"/>
                          <a:cs typeface="Arial"/>
                        </a:rPr>
                        <a:t>hosted</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marL="69850">
                        <a:lnSpc>
                          <a:spcPct val="100000"/>
                        </a:lnSpc>
                        <a:spcBef>
                          <a:spcPts val="575"/>
                        </a:spcBef>
                      </a:pPr>
                      <a:r>
                        <a:rPr sz="1100" b="1" dirty="0">
                          <a:latin typeface="Arial"/>
                          <a:cs typeface="Arial"/>
                        </a:rPr>
                        <a:t>Host</a:t>
                      </a:r>
                      <a:r>
                        <a:rPr sz="1100" b="1" spc="-50" dirty="0">
                          <a:latin typeface="Arial"/>
                          <a:cs typeface="Arial"/>
                        </a:rPr>
                        <a:t> </a:t>
                      </a:r>
                      <a:r>
                        <a:rPr sz="1100" b="1" spc="-5" dirty="0">
                          <a:latin typeface="Arial"/>
                          <a:cs typeface="Arial"/>
                        </a:rPr>
                        <a:t>signature</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1"/>
                  </a:ext>
                </a:extLst>
              </a:tr>
            </a:tbl>
          </a:graphicData>
        </a:graphic>
      </p:graphicFrame>
      <p:graphicFrame>
        <p:nvGraphicFramePr>
          <p:cNvPr id="5" name="object 5"/>
          <p:cNvGraphicFramePr>
            <a:graphicFrameLocks noGrp="1"/>
          </p:cNvGraphicFramePr>
          <p:nvPr/>
        </p:nvGraphicFramePr>
        <p:xfrm>
          <a:off x="3789045" y="2423541"/>
          <a:ext cx="6373495" cy="4573838"/>
        </p:xfrm>
        <a:graphic>
          <a:graphicData uri="http://schemas.openxmlformats.org/drawingml/2006/table">
            <a:tbl>
              <a:tblPr firstRow="1" bandRow="1">
                <a:tableStyleId>{2D5ABB26-0587-4C30-8999-92F81FD0307C}</a:tableStyleId>
              </a:tblPr>
              <a:tblGrid>
                <a:gridCol w="2159635">
                  <a:extLst>
                    <a:ext uri="{9D8B030D-6E8A-4147-A177-3AD203B41FA5}">
                      <a16:colId xmlns:a16="http://schemas.microsoft.com/office/drawing/2014/main" val="20000"/>
                    </a:ext>
                  </a:extLst>
                </a:gridCol>
                <a:gridCol w="1082675">
                  <a:extLst>
                    <a:ext uri="{9D8B030D-6E8A-4147-A177-3AD203B41FA5}">
                      <a16:colId xmlns:a16="http://schemas.microsoft.com/office/drawing/2014/main" val="20001"/>
                    </a:ext>
                  </a:extLst>
                </a:gridCol>
                <a:gridCol w="3131185">
                  <a:extLst>
                    <a:ext uri="{9D8B030D-6E8A-4147-A177-3AD203B41FA5}">
                      <a16:colId xmlns:a16="http://schemas.microsoft.com/office/drawing/2014/main" val="20002"/>
                    </a:ext>
                  </a:extLst>
                </a:gridCol>
              </a:tblGrid>
              <a:tr h="352679">
                <a:tc>
                  <a:txBody>
                    <a:bodyPr/>
                    <a:lstStyle/>
                    <a:p>
                      <a:pPr marL="69850">
                        <a:lnSpc>
                          <a:spcPct val="100000"/>
                        </a:lnSpc>
                        <a:spcBef>
                          <a:spcPts val="575"/>
                        </a:spcBef>
                      </a:pPr>
                      <a:r>
                        <a:rPr sz="1100" b="1" dirty="0">
                          <a:latin typeface="Arial"/>
                          <a:cs typeface="Arial"/>
                        </a:rPr>
                        <a:t>Name</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marL="69850">
                        <a:lnSpc>
                          <a:spcPct val="100000"/>
                        </a:lnSpc>
                        <a:spcBef>
                          <a:spcPts val="575"/>
                        </a:spcBef>
                      </a:pPr>
                      <a:r>
                        <a:rPr sz="1100" b="1" spc="-5" dirty="0">
                          <a:latin typeface="Arial"/>
                          <a:cs typeface="Arial"/>
                        </a:rPr>
                        <a:t>Date</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tc>
                  <a:txBody>
                    <a:bodyPr/>
                    <a:lstStyle/>
                    <a:p>
                      <a:pPr marL="66675">
                        <a:lnSpc>
                          <a:spcPct val="100000"/>
                        </a:lnSpc>
                        <a:spcBef>
                          <a:spcPts val="575"/>
                        </a:spcBef>
                      </a:pPr>
                      <a:r>
                        <a:rPr sz="1100" b="1" spc="-5" dirty="0">
                          <a:latin typeface="Arial"/>
                          <a:cs typeface="Arial"/>
                        </a:rPr>
                        <a:t>Signature</a:t>
                      </a:r>
                      <a:endParaRPr sz="1100">
                        <a:latin typeface="Arial"/>
                        <a:cs typeface="Arial"/>
                      </a:endParaRPr>
                    </a:p>
                  </a:txBody>
                  <a:tcPr marL="0" marR="0" marT="73025"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solidFill>
                      <a:srgbClr val="C7E1FC"/>
                    </a:solidFill>
                  </a:tcPr>
                </a:tc>
                <a:extLst>
                  <a:ext uri="{0D108BD9-81ED-4DB2-BD59-A6C34878D82A}">
                    <a16:rowId xmlns:a16="http://schemas.microsoft.com/office/drawing/2014/main" val="10000"/>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1"/>
                  </a:ext>
                </a:extLst>
              </a:tr>
              <a:tr h="349503">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2"/>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3"/>
                  </a:ext>
                </a:extLst>
              </a:tr>
              <a:tr h="35280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4"/>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5"/>
                  </a:ext>
                </a:extLst>
              </a:tr>
              <a:tr h="349250">
                <a:tc>
                  <a:txBody>
                    <a:bodyPr/>
                    <a:lstStyle/>
                    <a:p>
                      <a:pPr>
                        <a:lnSpc>
                          <a:spcPct val="100000"/>
                        </a:lnSpc>
                      </a:pPr>
                      <a:endParaRPr sz="1100" dirty="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6"/>
                  </a:ext>
                </a:extLst>
              </a:tr>
              <a:tr h="352806">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7"/>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8"/>
                  </a:ext>
                </a:extLst>
              </a:tr>
              <a:tr h="349503">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09"/>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10"/>
                  </a:ext>
                </a:extLst>
              </a:tr>
              <a:tr h="352742">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11"/>
                  </a:ext>
                </a:extLst>
              </a:tr>
              <a:tr h="352425">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tc>
                  <a:txBody>
                    <a:bodyPr/>
                    <a:lstStyle/>
                    <a:p>
                      <a:pPr>
                        <a:lnSpc>
                          <a:spcPct val="100000"/>
                        </a:lnSpc>
                      </a:pPr>
                      <a:endParaRPr sz="1100" dirty="0">
                        <a:latin typeface="Times New Roman"/>
                        <a:cs typeface="Times New Roman"/>
                      </a:endParaRPr>
                    </a:p>
                  </a:txBody>
                  <a:tcPr marL="0" marR="0" marT="0" marB="0">
                    <a:lnL w="6350">
                      <a:solidFill>
                        <a:srgbClr val="77B7FB"/>
                      </a:solidFill>
                      <a:prstDash val="solid"/>
                    </a:lnL>
                    <a:lnR w="6350">
                      <a:solidFill>
                        <a:srgbClr val="77B7FB"/>
                      </a:solidFill>
                      <a:prstDash val="solid"/>
                    </a:lnR>
                    <a:lnT w="6350">
                      <a:solidFill>
                        <a:srgbClr val="77B7FB"/>
                      </a:solidFill>
                      <a:prstDash val="solid"/>
                    </a:lnT>
                    <a:lnB w="6350">
                      <a:solidFill>
                        <a:srgbClr val="77B7FB"/>
                      </a:solidFill>
                      <a:prstDash val="solid"/>
                    </a:lnB>
                  </a:tcPr>
                </a:tc>
                <a:extLst>
                  <a:ext uri="{0D108BD9-81ED-4DB2-BD59-A6C34878D82A}">
                    <a16:rowId xmlns:a16="http://schemas.microsoft.com/office/drawing/2014/main" val="10012"/>
                  </a:ext>
                </a:extLst>
              </a:tr>
            </a:tbl>
          </a:graphicData>
        </a:graphic>
      </p:graphicFrame>
      <p:sp>
        <p:nvSpPr>
          <p:cNvPr id="6" name="object 6"/>
          <p:cNvSpPr txBox="1"/>
          <p:nvPr/>
        </p:nvSpPr>
        <p:spPr>
          <a:xfrm>
            <a:off x="359333" y="423130"/>
            <a:ext cx="3082367" cy="5132174"/>
          </a:xfrm>
          <a:prstGeom prst="rect">
            <a:avLst/>
          </a:prstGeom>
        </p:spPr>
        <p:txBody>
          <a:bodyPr vert="horz" wrap="square" lIns="0" tIns="12700" rIns="0" bIns="0" rtlCol="0" anchor="t">
            <a:spAutoFit/>
          </a:bodyPr>
          <a:lstStyle/>
          <a:p>
            <a:pPr marL="12700">
              <a:lnSpc>
                <a:spcPct val="100000"/>
              </a:lnSpc>
              <a:spcBef>
                <a:spcPts val="100"/>
              </a:spcBef>
            </a:pPr>
            <a:r>
              <a:rPr sz="1600" spc="-5" dirty="0">
                <a:solidFill>
                  <a:srgbClr val="030E40"/>
                </a:solidFill>
                <a:latin typeface="Arial Black"/>
                <a:cs typeface="Arial Black"/>
              </a:rPr>
              <a:t>Huddle</a:t>
            </a:r>
            <a:r>
              <a:rPr lang="en-US" sz="1600" spc="-5" dirty="0">
                <a:solidFill>
                  <a:srgbClr val="030E40"/>
                </a:solidFill>
                <a:latin typeface="Arial Black"/>
                <a:cs typeface="Arial Black"/>
              </a:rPr>
              <a:t> Outcomes</a:t>
            </a:r>
            <a:endParaRPr lang="en-US" sz="1600" dirty="0">
              <a:solidFill>
                <a:srgbClr val="000000"/>
              </a:solidFill>
              <a:latin typeface="Arial Black"/>
              <a:cs typeface="Arial Black"/>
            </a:endParaRPr>
          </a:p>
          <a:p>
            <a:pPr marL="12700">
              <a:lnSpc>
                <a:spcPct val="100000"/>
              </a:lnSpc>
              <a:spcBef>
                <a:spcPts val="1775"/>
              </a:spcBef>
            </a:pPr>
            <a:r>
              <a:rPr lang="en-GB" sz="1200" b="1" spc="-5" dirty="0">
                <a:solidFill>
                  <a:srgbClr val="030E40"/>
                </a:solidFill>
                <a:latin typeface="Arial"/>
                <a:cs typeface="Arial"/>
              </a:rPr>
              <a:t>No job is so important we cannot take time and do it safely</a:t>
            </a:r>
            <a:endParaRPr sz="1200" dirty="0">
              <a:latin typeface="Arial"/>
              <a:cs typeface="Arial"/>
            </a:endParaRPr>
          </a:p>
          <a:p>
            <a:pPr marL="241300" indent="-229235">
              <a:spcBef>
                <a:spcPts val="840"/>
              </a:spcBef>
              <a:buClr>
                <a:srgbClr val="030E40"/>
              </a:buClr>
              <a:buFontTx/>
              <a:buChar char="►"/>
              <a:tabLst>
                <a:tab pos="241935" algn="l"/>
              </a:tabLst>
            </a:pPr>
            <a:r>
              <a:rPr lang="en-GB" sz="1100" spc="-5" dirty="0">
                <a:latin typeface="Arial MT"/>
                <a:cs typeface="Arial MT"/>
              </a:rPr>
              <a:t>What is the danger zone? </a:t>
            </a:r>
          </a:p>
          <a:p>
            <a:pPr marL="241300" indent="-229235">
              <a:spcBef>
                <a:spcPts val="840"/>
              </a:spcBef>
              <a:buClr>
                <a:srgbClr val="030E40"/>
              </a:buClr>
              <a:buFontTx/>
              <a:buChar char="►"/>
              <a:tabLst>
                <a:tab pos="241935" algn="l"/>
              </a:tabLst>
            </a:pPr>
            <a:r>
              <a:rPr lang="en-GB" sz="1100" spc="-5" dirty="0">
                <a:latin typeface="Arial MT"/>
                <a:cs typeface="Arial MT"/>
              </a:rPr>
              <a:t>What accidents could happen within the danger zone?</a:t>
            </a:r>
          </a:p>
          <a:p>
            <a:pPr marL="241300" indent="-229235">
              <a:spcBef>
                <a:spcPts val="840"/>
              </a:spcBef>
              <a:buClr>
                <a:srgbClr val="030E40"/>
              </a:buClr>
              <a:buFontTx/>
              <a:buChar char="►"/>
              <a:tabLst>
                <a:tab pos="241935" algn="l"/>
              </a:tabLst>
            </a:pPr>
            <a:r>
              <a:rPr lang="en-GB" sz="1100" spc="-5" dirty="0">
                <a:latin typeface="Arial MT"/>
                <a:cs typeface="Arial MT"/>
              </a:rPr>
              <a:t>Why do we not stay within the danger zone when emptying waste containers?</a:t>
            </a:r>
          </a:p>
          <a:p>
            <a:pPr marL="241300" indent="-229235">
              <a:spcBef>
                <a:spcPts val="840"/>
              </a:spcBef>
              <a:buClr>
                <a:srgbClr val="030E40"/>
              </a:buClr>
              <a:buFontTx/>
              <a:buChar char="►"/>
              <a:tabLst>
                <a:tab pos="241935" algn="l"/>
              </a:tabLst>
            </a:pPr>
            <a:r>
              <a:rPr lang="en-GB" sz="1100" spc="-5" dirty="0">
                <a:latin typeface="Arial MT"/>
                <a:cs typeface="Arial MT"/>
              </a:rPr>
              <a:t>How do I keep the apparatus and mechanicals in good working condition?</a:t>
            </a:r>
          </a:p>
          <a:p>
            <a:pPr marL="241300" indent="-229235">
              <a:spcBef>
                <a:spcPts val="840"/>
              </a:spcBef>
              <a:buClr>
                <a:srgbClr val="030E40"/>
              </a:buClr>
              <a:buFontTx/>
              <a:buChar char="►"/>
              <a:tabLst>
                <a:tab pos="241935" algn="l"/>
              </a:tabLst>
            </a:pPr>
            <a:r>
              <a:rPr lang="en-GB" sz="1100" spc="-5" dirty="0">
                <a:latin typeface="Arial MT"/>
                <a:cs typeface="Arial MT"/>
              </a:rPr>
              <a:t>What should I be aware of when working on the road and pavement?</a:t>
            </a:r>
          </a:p>
          <a:p>
            <a:pPr marL="12065">
              <a:spcBef>
                <a:spcPts val="840"/>
              </a:spcBef>
              <a:buClr>
                <a:srgbClr val="030E40"/>
              </a:buClr>
              <a:tabLst>
                <a:tab pos="241935" algn="l"/>
              </a:tabLst>
            </a:pPr>
            <a:r>
              <a:rPr lang="en-GB" sz="1200" b="1" spc="-5" dirty="0">
                <a:solidFill>
                  <a:srgbClr val="002060"/>
                </a:solidFill>
                <a:latin typeface="Arial MT"/>
                <a:cs typeface="Arial MT"/>
              </a:rPr>
              <a:t>We look out for and trust each other. </a:t>
            </a:r>
          </a:p>
          <a:p>
            <a:pPr marL="241300" indent="-229235">
              <a:spcBef>
                <a:spcPts val="840"/>
              </a:spcBef>
              <a:buClr>
                <a:srgbClr val="030E40"/>
              </a:buClr>
              <a:buFontTx/>
              <a:buChar char="►"/>
              <a:tabLst>
                <a:tab pos="241935" algn="l"/>
              </a:tabLst>
            </a:pPr>
            <a:r>
              <a:rPr lang="en-GB" sz="1100" spc="-5" dirty="0">
                <a:latin typeface="Arial MT"/>
                <a:cs typeface="Arial MT"/>
              </a:rPr>
              <a:t>What would I do if I saw a colleague not following the procedures and putting themselves in a hazardous situation within the danger zone?</a:t>
            </a:r>
          </a:p>
          <a:p>
            <a:pPr marL="12065">
              <a:spcBef>
                <a:spcPts val="840"/>
              </a:spcBef>
              <a:buClr>
                <a:srgbClr val="030E40"/>
              </a:buClr>
              <a:tabLst>
                <a:tab pos="241935" algn="l"/>
              </a:tabLst>
            </a:pPr>
            <a:r>
              <a:rPr lang="en-GB" sz="1200" b="1" spc="-5" dirty="0">
                <a:solidFill>
                  <a:srgbClr val="002060"/>
                </a:solidFill>
                <a:latin typeface="Arial" panose="020B0604020202020204" pitchFamily="34" charset="0"/>
                <a:cs typeface="Arial" panose="020B0604020202020204" pitchFamily="34" charset="0"/>
              </a:rPr>
              <a:t>We share and seek ideas for improvement.</a:t>
            </a:r>
          </a:p>
          <a:p>
            <a:pPr marL="241300" indent="-229235">
              <a:spcBef>
                <a:spcPts val="840"/>
              </a:spcBef>
              <a:buClr>
                <a:srgbClr val="030E40"/>
              </a:buClr>
              <a:buFontTx/>
              <a:buChar char="►"/>
              <a:tabLst>
                <a:tab pos="241935" algn="l"/>
              </a:tabLst>
            </a:pPr>
            <a:r>
              <a:rPr lang="en-GB" sz="1100" spc="-5" dirty="0">
                <a:latin typeface="Arial MT"/>
                <a:cs typeface="Arial MT"/>
              </a:rPr>
              <a:t>Discuss how waste containers become damaged and what we can do to prevent harm to the next person using it?</a:t>
            </a:r>
          </a:p>
          <a:p>
            <a:pPr marL="12065">
              <a:lnSpc>
                <a:spcPct val="100000"/>
              </a:lnSpc>
              <a:spcBef>
                <a:spcPts val="805"/>
              </a:spcBef>
              <a:buClr>
                <a:srgbClr val="030E40"/>
              </a:buClr>
              <a:tabLst>
                <a:tab pos="241935" algn="l"/>
              </a:tabLst>
            </a:pPr>
            <a:endParaRPr sz="1100" dirty="0">
              <a:latin typeface="Arial MT"/>
              <a:cs typeface="Arial M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0ace10e6-8c8a-46b5-9435-807f619c65c5"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B4D3AB251554E242AC92A25F936DD565" ma:contentTypeVersion="8" ma:contentTypeDescription="Create a new document." ma:contentTypeScope="" ma:versionID="aee36c5bb8d93eea780ab9267623b21e">
  <xsd:schema xmlns:xsd="http://www.w3.org/2001/XMLSchema" xmlns:xs="http://www.w3.org/2001/XMLSchema" xmlns:p="http://schemas.microsoft.com/office/2006/metadata/properties" xmlns:ns2="7420c8d6-fcaf-453b-bef4-0d0b31313f45" targetNamespace="http://schemas.microsoft.com/office/2006/metadata/properties" ma:root="true" ma:fieldsID="e0e085ef770dd6ba2658a52131790f88" ns2:_="">
    <xsd:import namespace="7420c8d6-fcaf-453b-bef4-0d0b31313f4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20c8d6-fcaf-453b-bef4-0d0b31313f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6D549A-0880-4931-80C6-9E1053EFD103}">
  <ds:schemaRefs>
    <ds:schemaRef ds:uri="Microsoft.SharePoint.Taxonomy.ContentTypeSync"/>
  </ds:schemaRefs>
</ds:datastoreItem>
</file>

<file path=customXml/itemProps2.xml><?xml version="1.0" encoding="utf-8"?>
<ds:datastoreItem xmlns:ds="http://schemas.openxmlformats.org/officeDocument/2006/customXml" ds:itemID="{27922CF7-6DED-4D4A-B089-252DA41F00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20c8d6-fcaf-453b-bef4-0d0b31313f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299521-7023-42AF-AF26-B782AAC6AF91}">
  <ds:schemaRefs>
    <ds:schemaRef ds:uri="http://schemas.microsoft.com/office/infopath/2007/PartnerControls"/>
    <ds:schemaRef ds:uri="http://schemas.microsoft.com/office/2006/metadata/properties"/>
    <ds:schemaRef ds:uri="http://purl.org/dc/terms/"/>
    <ds:schemaRef ds:uri="http://schemas.microsoft.com/office/2006/documentManagement/types"/>
    <ds:schemaRef ds:uri="http://www.w3.org/XML/1998/namespace"/>
    <ds:schemaRef ds:uri="http://purl.org/dc/elements/1.1/"/>
    <ds:schemaRef ds:uri="http://purl.org/dc/dcmitype/"/>
    <ds:schemaRef ds:uri="http://schemas.openxmlformats.org/package/2006/metadata/core-properties"/>
    <ds:schemaRef ds:uri="7420c8d6-fcaf-453b-bef4-0d0b31313f45"/>
  </ds:schemaRefs>
</ds:datastoreItem>
</file>

<file path=customXml/itemProps4.xml><?xml version="1.0" encoding="utf-8"?>
<ds:datastoreItem xmlns:ds="http://schemas.openxmlformats.org/officeDocument/2006/customXml" ds:itemID="{F7FEC479-A899-4111-9493-54B9A30C5C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381</TotalTime>
  <Words>360</Words>
  <Application>Microsoft Office PowerPoint</Application>
  <PresentationFormat>Custom</PresentationFormat>
  <Paragraphs>28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Arial MT</vt:lpstr>
      <vt:lpstr>Calibri</vt:lpstr>
      <vt:lpstr>Times New Roman</vt:lpstr>
      <vt:lpstr>Office Theme</vt:lpstr>
      <vt:lpstr>Bin Lift Equipment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document template UK 1604</dc:title>
  <dc:creator>SUEZ recycling and recovery UK</dc:creator>
  <cp:lastModifiedBy>Toni Lockhart</cp:lastModifiedBy>
  <cp:revision>39</cp:revision>
  <dcterms:created xsi:type="dcterms:W3CDTF">2023-04-28T14:00:05Z</dcterms:created>
  <dcterms:modified xsi:type="dcterms:W3CDTF">2024-03-11T17:20:43Z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2023-04-28T00:00:00Z</vt:filetime>
  </property>
  <property fmtid="{D5CDD505-2E9C-101B-9397-08002B2CF9AE}" pid="3" name="Creator">
    <vt:lpwstr>Microsoft Word</vt:lpwstr>
  </property>
  <property fmtid="{D5CDD505-2E9C-101B-9397-08002B2CF9AE}" pid="4" name="LastSaved">
    <vt:filetime>2023-04-28T00:00:00Z</vt:filetime>
  </property>
  <property fmtid="{D5CDD505-2E9C-101B-9397-08002B2CF9AE}" pid="5" name="ContentTypeId">
    <vt:lpwstr>0x010100B4D3AB251554E242AC92A25F936DD565</vt:lpwstr>
  </property>
</Properties>
</file>